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2" autoAdjust="0"/>
    <p:restoredTop sz="94660"/>
  </p:normalViewPr>
  <p:slideViewPr>
    <p:cSldViewPr snapToGrid="0">
      <p:cViewPr varScale="1">
        <p:scale>
          <a:sx n="69" d="100"/>
          <a:sy n="69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785E-8257-484C-9464-D1648DE6CF1A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793A4-0E60-4ED6-87B6-1A9D6DDAE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D4395-B87C-4730-8DE3-9C7BA15A4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45E7-5A8C-427D-A628-B65C35191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59055-3A89-4840-9FB2-C4080F589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D53A9-9684-4DF9-BEE0-E8C2DA5EEF55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F16F3-777D-4637-97C8-E64A1CA4C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CDet Commissioning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F0AD9-71E4-4AEA-B2DB-EE2538C0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FFF90-F36F-44E6-A208-48EB7C211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8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C35D-CEC0-4E67-90ED-A3D362010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F65AB-4918-45EB-9518-7FB9CE95E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87723-8BB8-4472-8CE0-C3F8B760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76E0A-5900-41A5-98C0-C19A1170D258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B47A6-DFDD-4FE0-8066-0F786E9E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CDet Commissioning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6CBA7-1BF5-469D-AEC9-31CF61B8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FFF90-F36F-44E6-A208-48EB7C211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64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424876-D67B-41E7-93DE-75017E7AE8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576BC6-340C-4901-A3D4-BA2C24160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837F9-D797-4B70-80F5-07055F167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3EE3E-F000-4A62-9FC9-ADBA37DC613F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1F60-18FD-4304-934F-1A483F141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CDet Commissioning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25773-17AB-4D95-923E-C280A93B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FFF90-F36F-44E6-A208-48EB7C211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8B291-035C-4E67-B4B2-0AF04783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D154F-5074-47AD-9E61-F920B4624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E3AA2-E323-4648-A011-649474D25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E236-5B17-40C8-83C4-9E17FDD7BAD1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4FAA0-0D38-42FE-95A2-A1F780408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CDet Commissioning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27053-0BE8-418A-AC6A-916FCFB5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FFF90-F36F-44E6-A208-48EB7C211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21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A594-8FFE-4165-BBFB-B1B1BF26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FB498-A8F3-439D-A7EE-CCD751B10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D3120-845D-47F4-B3D1-51034B283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46BA-DCB0-4BAE-88A0-05BAFB811DC5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8A125-1F25-48FA-8EE8-7F885AA3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CDet Commissioning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6E9B4-6BE2-4306-AA36-ECB638537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FFF90-F36F-44E6-A208-48EB7C211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3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35769-4EBE-44F5-A340-D0247A58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10C6C-6705-4EFD-8D8B-BAF92864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62FDF-EB9E-4864-A1CE-EE1253104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79EFE-22C8-468E-ACB3-63C0197E4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71EA2-29A7-449F-864A-711B6CF21F3F}" type="datetime1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18199-A025-493C-933C-300682E39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CDet Commissioning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68D4F-61B6-4E50-8D4B-341324DB8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FFF90-F36F-44E6-A208-48EB7C211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8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2CCF-9818-4F3B-BA6C-FE20649E1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BB636-324C-4B94-A1D6-418F0A27C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34B79-5C39-4113-B34E-EC9FDAC84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CC0B65-552D-4F94-A80D-942919EC37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1EC5DC-9C6A-4E5A-B2E5-037101847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F37C19-2430-4B56-9BBB-EDCC92980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39590-B577-4CF3-B64F-220FD23E35D1}" type="datetime1">
              <a:rPr lang="en-US" smtClean="0"/>
              <a:t>4/4/2019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3609E2-C999-4FD5-8557-D85304D6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CDet Commissioning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649160-564F-4114-B598-7FD255AC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FFF90-F36F-44E6-A208-48EB7C211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21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8085-8426-42AC-AF3A-A3BEB5651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2F8EF4-102D-4BA2-858A-A88377023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C8587-2D10-4B27-AD9B-29CE94DE287E}" type="datetime1">
              <a:rPr lang="en-US" smtClean="0"/>
              <a:t>4/4/2019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477EB5-F560-46C9-B5AB-939C4082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CDet Commissioning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4AA8E-EB47-4AE4-BD74-62208F4A6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FFF90-F36F-44E6-A208-48EB7C211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5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582DF6-B56D-4C09-A63A-11EC24A15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918B8-BFC2-4997-A665-B19F91639D05}" type="datetime1">
              <a:rPr lang="en-US" smtClean="0"/>
              <a:t>4/4/2019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2EF51-9008-49FF-AA2C-DED0CDD2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CDet Commissioning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281CC-774A-49BC-9AE5-595A32ED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FFF90-F36F-44E6-A208-48EB7C211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88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B56F-66B8-46F8-B720-B26B75E4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3582B-028F-4408-9F1F-2CF4020CE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401D6-6D85-42A4-B150-D10BC287B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E0B8D-EFA8-49E4-9C3D-50B58CE3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D329-442D-45B9-A195-8F9B1FA28A2C}" type="datetime1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736FA-DFF4-4B5C-92B6-36D651AC4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CDet Commissioning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CE161-D8B8-4EA1-9443-1D3FBCCBC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FFF90-F36F-44E6-A208-48EB7C211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9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38BC-16EB-4611-B2AC-475BEE35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C017C9-140B-44EC-992B-C60558477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1AD86-8426-446E-8A6A-AABCDD5C1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9E2B4-9A00-43EB-85CC-B2F7DC4F0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8491-5027-4857-9937-67CA42BCA0BC}" type="datetime1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F1819-90E6-4188-BFBD-C270F4120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CDet Commissioning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D0455-B607-4F31-B964-901256FD5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FFF90-F36F-44E6-A208-48EB7C211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89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680CBD-AD9F-43DE-BBA2-4ABC85D4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3D885-30CC-4A1C-84FC-80ED5F267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1C96E-DD9B-4C41-A53F-D6FE5272C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37279-940E-449D-B39D-6D6636BAA3DA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F31D9-C137-441A-B41A-43240D21A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CDet Commissioning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798A1-F7C6-4876-A8BF-3ED5C7099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FFF90-F36F-44E6-A208-48EB7C211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1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6.wdp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1.wdp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27.png"/><Relationship Id="rId4" Type="http://schemas.microsoft.com/office/2007/relationships/hdphoto" Target="../media/hdphoto1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4BC893E-0112-4864-8282-7148B52BE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97313"/>
            <a:ext cx="9144000" cy="185665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Ralph Marinaro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Christopher Newport University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April 5, 2018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F625D1-44A0-4552-89E3-E799B35BFE73}"/>
              </a:ext>
            </a:extLst>
          </p:cNvPr>
          <p:cNvSpPr/>
          <p:nvPr/>
        </p:nvSpPr>
        <p:spPr>
          <a:xfrm>
            <a:off x="180110" y="1330035"/>
            <a:ext cx="11831780" cy="1551709"/>
          </a:xfrm>
          <a:prstGeom prst="roundRect">
            <a:avLst/>
          </a:prstGeom>
          <a:solidFill>
            <a:srgbClr val="00009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Commissioning of a Coordinate Detector for the Hall A Super BigBite Spectrometer at Jefferson Lab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3BAEB-CF23-48AC-963C-ACB28312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EE2C-8943-4D73-9F98-AC58B138F881}" type="datetime1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41F81-5F9C-453A-B721-9AF136A9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CDet Commissioning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355F5-CC9A-40AD-8E53-044A4A416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FFF90-F36F-44E6-A208-48EB7C211745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5ED6B8-262F-4A02-84E3-FAFD3681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48" y="3575601"/>
            <a:ext cx="2605703" cy="1089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98716-3A38-4F3E-91F5-D0109C262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351" y="3428999"/>
            <a:ext cx="2514600" cy="138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08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B4593-B204-45D5-84DE-8FE02C4B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E236-5B17-40C8-83C4-9E17FDD7BAD1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A791A-A4DF-4579-BC83-D021139C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CDet Commissioning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DDC2A-9602-47DB-AC54-A16B8CA5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FFF90-F36F-44E6-A208-48EB7C211745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8ADE48-B986-4A83-A05E-263E8D317414}"/>
              </a:ext>
            </a:extLst>
          </p:cNvPr>
          <p:cNvSpPr/>
          <p:nvPr/>
        </p:nvSpPr>
        <p:spPr>
          <a:xfrm>
            <a:off x="180110" y="2887662"/>
            <a:ext cx="11831780" cy="1082675"/>
          </a:xfrm>
          <a:prstGeom prst="roundRect">
            <a:avLst/>
          </a:prstGeom>
          <a:solidFill>
            <a:srgbClr val="00009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6376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B4593-B204-45D5-84DE-8FE02C4B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E236-5B17-40C8-83C4-9E17FDD7BAD1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A791A-A4DF-4579-BC83-D021139C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CDet Commissioning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DDC2A-9602-47DB-AC54-A16B8CA5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FFF90-F36F-44E6-A208-48EB7C211745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8ADE48-B986-4A83-A05E-263E8D317414}"/>
              </a:ext>
            </a:extLst>
          </p:cNvPr>
          <p:cNvSpPr/>
          <p:nvPr/>
        </p:nvSpPr>
        <p:spPr>
          <a:xfrm>
            <a:off x="180110" y="136525"/>
            <a:ext cx="11831780" cy="1082675"/>
          </a:xfrm>
          <a:prstGeom prst="roundRect">
            <a:avLst/>
          </a:prstGeom>
          <a:solidFill>
            <a:srgbClr val="00009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 Design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3B986-F388-44BE-9804-396DC630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0" y="1358900"/>
            <a:ext cx="3086100" cy="4857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63613A-756C-43D3-BE4E-7A067EA3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755" y="4842126"/>
            <a:ext cx="1958695" cy="151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F3C2AF-289D-48D4-A298-CC5C94B5C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231" y="1514660"/>
            <a:ext cx="1958695" cy="1399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B686E4-442F-44BB-901D-23D6FE543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074" y="1514660"/>
            <a:ext cx="1958695" cy="14697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5F5D78-15F3-4AFA-850F-0201E6B36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664" y="3218605"/>
            <a:ext cx="1997210" cy="1497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DC8A07-A866-4F11-8CBC-8A3C9A8A8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617" y="4795256"/>
            <a:ext cx="1664674" cy="146106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6F9807-B3B5-495B-9D41-45E63BFDF87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094769" y="2249534"/>
            <a:ext cx="2816967" cy="1218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DBAC56-53D2-41CC-BBA5-E86770E9E890}"/>
              </a:ext>
            </a:extLst>
          </p:cNvPr>
          <p:cNvCxnSpPr>
            <a:cxnSpLocks/>
          </p:cNvCxnSpPr>
          <p:nvPr/>
        </p:nvCxnSpPr>
        <p:spPr>
          <a:xfrm>
            <a:off x="5888181" y="2261715"/>
            <a:ext cx="0" cy="633885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F37CF1-4469-4677-A96A-07E76EF14397}"/>
              </a:ext>
            </a:extLst>
          </p:cNvPr>
          <p:cNvSpPr txBox="1"/>
          <p:nvPr/>
        </p:nvSpPr>
        <p:spPr>
          <a:xfrm>
            <a:off x="3346401" y="1835386"/>
            <a:ext cx="228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Scintillating Material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2AE13F-42AE-4D02-BECE-CB8CACA38D35}"/>
              </a:ext>
            </a:extLst>
          </p:cNvPr>
          <p:cNvCxnSpPr>
            <a:cxnSpLocks/>
          </p:cNvCxnSpPr>
          <p:nvPr/>
        </p:nvCxnSpPr>
        <p:spPr>
          <a:xfrm>
            <a:off x="2335874" y="3840673"/>
            <a:ext cx="3383280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7F367CD-A47A-4422-A99E-B5B0F6657BB4}"/>
              </a:ext>
            </a:extLst>
          </p:cNvPr>
          <p:cNvSpPr txBox="1"/>
          <p:nvPr/>
        </p:nvSpPr>
        <p:spPr>
          <a:xfrm>
            <a:off x="2539711" y="3425556"/>
            <a:ext cx="228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Optical Fibers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188FC40-8256-481D-880A-BCBE913FAB80}"/>
              </a:ext>
            </a:extLst>
          </p:cNvPr>
          <p:cNvCxnSpPr>
            <a:cxnSpLocks/>
          </p:cNvCxnSpPr>
          <p:nvPr/>
        </p:nvCxnSpPr>
        <p:spPr>
          <a:xfrm>
            <a:off x="2632361" y="5360177"/>
            <a:ext cx="2909458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CF9024-28D8-4383-A550-52E6510AA097}"/>
              </a:ext>
            </a:extLst>
          </p:cNvPr>
          <p:cNvCxnSpPr>
            <a:cxnSpLocks/>
          </p:cNvCxnSpPr>
          <p:nvPr/>
        </p:nvCxnSpPr>
        <p:spPr>
          <a:xfrm flipV="1">
            <a:off x="5541819" y="4743865"/>
            <a:ext cx="0" cy="6163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EECB130-6F37-40EE-9BBB-05B45C87F2C5}"/>
              </a:ext>
            </a:extLst>
          </p:cNvPr>
          <p:cNvSpPr txBox="1"/>
          <p:nvPr/>
        </p:nvSpPr>
        <p:spPr>
          <a:xfrm>
            <a:off x="2727684" y="4983413"/>
            <a:ext cx="228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PMT’s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217ACB0-08BA-43E4-A243-BA1470942E95}"/>
              </a:ext>
            </a:extLst>
          </p:cNvPr>
          <p:cNvCxnSpPr>
            <a:cxnSpLocks/>
          </p:cNvCxnSpPr>
          <p:nvPr/>
        </p:nvCxnSpPr>
        <p:spPr>
          <a:xfrm>
            <a:off x="5856259" y="2745156"/>
            <a:ext cx="1460200" cy="13023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887E21A-7A87-420A-8739-0B70075060EA}"/>
              </a:ext>
            </a:extLst>
          </p:cNvPr>
          <p:cNvCxnSpPr>
            <a:cxnSpLocks/>
          </p:cNvCxnSpPr>
          <p:nvPr/>
        </p:nvCxnSpPr>
        <p:spPr>
          <a:xfrm>
            <a:off x="5934244" y="2869321"/>
            <a:ext cx="1382215" cy="11781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26865B0-2656-48AE-A81F-3344B83AAEEB}"/>
              </a:ext>
            </a:extLst>
          </p:cNvPr>
          <p:cNvCxnSpPr>
            <a:cxnSpLocks/>
          </p:cNvCxnSpPr>
          <p:nvPr/>
        </p:nvCxnSpPr>
        <p:spPr>
          <a:xfrm>
            <a:off x="6006983" y="3139958"/>
            <a:ext cx="1309476" cy="9075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E1F1C8D-5F00-4726-B48C-79DB01D0DB72}"/>
              </a:ext>
            </a:extLst>
          </p:cNvPr>
          <p:cNvCxnSpPr>
            <a:cxnSpLocks/>
          </p:cNvCxnSpPr>
          <p:nvPr/>
        </p:nvCxnSpPr>
        <p:spPr>
          <a:xfrm>
            <a:off x="6047467" y="3366427"/>
            <a:ext cx="1268992" cy="6810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7505604-E7A3-4704-8E15-53163813018C}"/>
              </a:ext>
            </a:extLst>
          </p:cNvPr>
          <p:cNvCxnSpPr>
            <a:cxnSpLocks/>
          </p:cNvCxnSpPr>
          <p:nvPr/>
        </p:nvCxnSpPr>
        <p:spPr>
          <a:xfrm>
            <a:off x="6047467" y="3598483"/>
            <a:ext cx="1268992" cy="4489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CE82319-67D9-4E19-88D6-C8D04DD086E1}"/>
              </a:ext>
            </a:extLst>
          </p:cNvPr>
          <p:cNvCxnSpPr>
            <a:cxnSpLocks/>
          </p:cNvCxnSpPr>
          <p:nvPr/>
        </p:nvCxnSpPr>
        <p:spPr>
          <a:xfrm>
            <a:off x="6047467" y="3813536"/>
            <a:ext cx="1268992" cy="2339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AF30331-B8BC-411B-8857-0DB024A3DE8B}"/>
              </a:ext>
            </a:extLst>
          </p:cNvPr>
          <p:cNvCxnSpPr>
            <a:cxnSpLocks/>
          </p:cNvCxnSpPr>
          <p:nvPr/>
        </p:nvCxnSpPr>
        <p:spPr>
          <a:xfrm>
            <a:off x="5911736" y="4013927"/>
            <a:ext cx="1404723" cy="335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66F6206-B576-4E39-85A7-4E4A872AAF36}"/>
              </a:ext>
            </a:extLst>
          </p:cNvPr>
          <p:cNvCxnSpPr>
            <a:cxnSpLocks/>
          </p:cNvCxnSpPr>
          <p:nvPr/>
        </p:nvCxnSpPr>
        <p:spPr>
          <a:xfrm flipV="1">
            <a:off x="5835536" y="4047464"/>
            <a:ext cx="1480923" cy="2131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F8F843C-E09B-4C6D-AA74-0A9523965BE3}"/>
              </a:ext>
            </a:extLst>
          </p:cNvPr>
          <p:cNvCxnSpPr/>
          <p:nvPr/>
        </p:nvCxnSpPr>
        <p:spPr>
          <a:xfrm flipH="1">
            <a:off x="6617602" y="2439481"/>
            <a:ext cx="2479629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011B245-1ED1-42B2-88BF-1E619D4E29AA}"/>
              </a:ext>
            </a:extLst>
          </p:cNvPr>
          <p:cNvSpPr txBox="1"/>
          <p:nvPr/>
        </p:nvSpPr>
        <p:spPr>
          <a:xfrm>
            <a:off x="6792751" y="2060748"/>
            <a:ext cx="228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NINO’s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28BDA968-9C4A-40ED-885C-3466172D6D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097" y="3340655"/>
            <a:ext cx="1069767" cy="1430502"/>
          </a:xfrm>
          <a:prstGeom prst="rect">
            <a:avLst/>
          </a:prstGeom>
        </p:spPr>
      </p:pic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61EE054-3F54-4761-A2DC-E9F7CF6718E2}"/>
              </a:ext>
            </a:extLst>
          </p:cNvPr>
          <p:cNvCxnSpPr>
            <a:cxnSpLocks/>
          </p:cNvCxnSpPr>
          <p:nvPr/>
        </p:nvCxnSpPr>
        <p:spPr>
          <a:xfrm flipV="1">
            <a:off x="5799920" y="4047464"/>
            <a:ext cx="1516539" cy="3427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8242C53-DFCC-44C9-9028-AA0D22107C2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069960" y="5597653"/>
            <a:ext cx="2829795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E5F8132-712C-4A47-B3D0-2B07FEDA9937}"/>
              </a:ext>
            </a:extLst>
          </p:cNvPr>
          <p:cNvCxnSpPr>
            <a:cxnSpLocks/>
          </p:cNvCxnSpPr>
          <p:nvPr/>
        </p:nvCxnSpPr>
        <p:spPr>
          <a:xfrm flipH="1" flipV="1">
            <a:off x="6047468" y="4260648"/>
            <a:ext cx="22492" cy="133700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048EEF5F-6906-4FC4-9B54-08A806E0A631}"/>
              </a:ext>
            </a:extLst>
          </p:cNvPr>
          <p:cNvSpPr txBox="1"/>
          <p:nvPr/>
        </p:nvSpPr>
        <p:spPr>
          <a:xfrm>
            <a:off x="6920506" y="5208216"/>
            <a:ext cx="228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Module</a:t>
            </a:r>
          </a:p>
        </p:txBody>
      </p:sp>
      <p:pic>
        <p:nvPicPr>
          <p:cNvPr id="1026" name="Picture 2" descr="https://lh5.googleusercontent.com/qmdb302rL44JaAu7XTuy9RJPsVVtyvNK6d0c0v8o00vqaYWfEPDMmQlfDQUeBTkZUtSghrvkTvo9hjjmk0OBHDsby1NlSnCCz1T27RmsSE4bcwwpApm9AMnxwCl7NY96rDYBVE8DTYg">
            <a:extLst>
              <a:ext uri="{FF2B5EF4-FFF2-40B4-BE49-F238E27FC236}">
                <a16:creationId xmlns:a16="http://schemas.microsoft.com/office/drawing/2014/main" id="{C3C4F34F-4635-4812-9A48-E3EAFD81C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578" y="3075473"/>
            <a:ext cx="1808311" cy="158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5417E977-7FB4-4184-9903-58FAD5E54617}"/>
              </a:ext>
            </a:extLst>
          </p:cNvPr>
          <p:cNvCxnSpPr>
            <a:cxnSpLocks/>
          </p:cNvCxnSpPr>
          <p:nvPr/>
        </p:nvCxnSpPr>
        <p:spPr>
          <a:xfrm flipH="1">
            <a:off x="6558189" y="3239803"/>
            <a:ext cx="3515946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2A5A500F-CDBC-476F-B78A-4331711FE75F}"/>
              </a:ext>
            </a:extLst>
          </p:cNvPr>
          <p:cNvSpPr txBox="1"/>
          <p:nvPr/>
        </p:nvSpPr>
        <p:spPr>
          <a:xfrm>
            <a:off x="6860763" y="2848510"/>
            <a:ext cx="228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Connectors</a:t>
            </a:r>
          </a:p>
        </p:txBody>
      </p:sp>
    </p:spTree>
    <p:extLst>
      <p:ext uri="{BB962C8B-B14F-4D97-AF65-F5344CB8AC3E}">
        <p14:creationId xmlns:p14="http://schemas.microsoft.com/office/powerpoint/2010/main" val="1872597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B4593-B204-45D5-84DE-8FE02C4B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E236-5B17-40C8-83C4-9E17FDD7BAD1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A791A-A4DF-4579-BC83-D021139C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CDet Commissioning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DDC2A-9602-47DB-AC54-A16B8CA5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FFF90-F36F-44E6-A208-48EB7C211745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8ADE48-B986-4A83-A05E-263E8D317414}"/>
              </a:ext>
            </a:extLst>
          </p:cNvPr>
          <p:cNvSpPr/>
          <p:nvPr/>
        </p:nvSpPr>
        <p:spPr>
          <a:xfrm>
            <a:off x="180110" y="136525"/>
            <a:ext cx="11831780" cy="1082675"/>
          </a:xfrm>
          <a:prstGeom prst="roundRect">
            <a:avLst/>
          </a:prstGeom>
          <a:solidFill>
            <a:srgbClr val="00009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 Design – One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2D6E06-E677-4C33-BB88-7B98551DB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1000"/>
                    </a14:imgEffect>
                  </a14:imgLayer>
                </a14:imgProps>
              </a:ext>
            </a:extLst>
          </a:blip>
          <a:srcRect l="-1373" t="-1166" r="-1373" b="-1166"/>
          <a:stretch/>
        </p:blipFill>
        <p:spPr>
          <a:xfrm>
            <a:off x="2619846" y="1397037"/>
            <a:ext cx="6952307" cy="4959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762D8B-B481-4E1D-A24D-B30688295512}"/>
              </a:ext>
            </a:extLst>
          </p:cNvPr>
          <p:cNvSpPr txBox="1"/>
          <p:nvPr/>
        </p:nvSpPr>
        <p:spPr>
          <a:xfrm>
            <a:off x="180110" y="1654198"/>
            <a:ext cx="24522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scintillating paddles per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bar offset with a specific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optical fibers inserted through paddle centers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rejected optical fibers per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Optical fiber groups attached to 14 collars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collar rests against one PMT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A93222-9729-400E-86BA-DBBB0F72BFDE}"/>
              </a:ext>
            </a:extLst>
          </p:cNvPr>
          <p:cNvSpPr txBox="1"/>
          <p:nvPr/>
        </p:nvSpPr>
        <p:spPr>
          <a:xfrm>
            <a:off x="9572153" y="1648728"/>
            <a:ext cx="24397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 PMT’s, collars, and bars per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PMT is attached to a NINO with 2  connector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connector board has 16 resistor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 NINO’s and 56 connectors per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392 channels per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2,352 channels in the detector</a:t>
            </a:r>
          </a:p>
        </p:txBody>
      </p:sp>
    </p:spTree>
    <p:extLst>
      <p:ext uri="{BB962C8B-B14F-4D97-AF65-F5344CB8AC3E}">
        <p14:creationId xmlns:p14="http://schemas.microsoft.com/office/powerpoint/2010/main" val="232272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B4593-B204-45D5-84DE-8FE02C4B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E236-5B17-40C8-83C4-9E17FDD7BAD1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A791A-A4DF-4579-BC83-D021139C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CDet Commissioning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DDC2A-9602-47DB-AC54-A16B8CA5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FFF90-F36F-44E6-A208-48EB7C211745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8ADE48-B986-4A83-A05E-263E8D317414}"/>
              </a:ext>
            </a:extLst>
          </p:cNvPr>
          <p:cNvSpPr/>
          <p:nvPr/>
        </p:nvSpPr>
        <p:spPr>
          <a:xfrm>
            <a:off x="180110" y="136525"/>
            <a:ext cx="11831780" cy="1082675"/>
          </a:xfrm>
          <a:prstGeom prst="roundRect">
            <a:avLst/>
          </a:prstGeom>
          <a:solidFill>
            <a:srgbClr val="00009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– ADC/TDC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95042-762F-4A0F-AA9E-34E3E83B1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61" y="1533830"/>
            <a:ext cx="4646277" cy="45145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D78876-329E-4876-850F-61717CCBA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462" y="1530506"/>
            <a:ext cx="4646275" cy="451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36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B4593-B204-45D5-84DE-8FE02C4B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E236-5B17-40C8-83C4-9E17FDD7BAD1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A791A-A4DF-4579-BC83-D021139C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CDet Commissioning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DDC2A-9602-47DB-AC54-A16B8CA5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FFF90-F36F-44E6-A208-48EB7C211745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8ADE48-B986-4A83-A05E-263E8D317414}"/>
              </a:ext>
            </a:extLst>
          </p:cNvPr>
          <p:cNvSpPr/>
          <p:nvPr/>
        </p:nvSpPr>
        <p:spPr>
          <a:xfrm>
            <a:off x="180110" y="136525"/>
            <a:ext cx="11831780" cy="1082675"/>
          </a:xfrm>
          <a:prstGeom prst="roundRect">
            <a:avLst/>
          </a:prstGeom>
          <a:solidFill>
            <a:srgbClr val="00009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 Normalization</a:t>
            </a:r>
          </a:p>
        </p:txBody>
      </p:sp>
      <p:pic>
        <p:nvPicPr>
          <p:cNvPr id="2050" name="Picture 2" descr="https://lh4.googleusercontent.com/E79T_p2vjah1erI8wiodbbJvfshhyTWoDn2h6p4KW6NxBO2Hox3abYJAibQxq4775DM8SpYcI1_6D0rHWhWt6ACKX-X135xa7VDDJccTo15Hu_G7zcKhPyeoppT2uVr4hTsEbzkp80E">
            <a:extLst>
              <a:ext uri="{FF2B5EF4-FFF2-40B4-BE49-F238E27FC236}">
                <a16:creationId xmlns:a16="http://schemas.microsoft.com/office/drawing/2014/main" id="{EB3D0AF9-9901-4264-9638-FB9B31046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84" y="1634407"/>
            <a:ext cx="5361708" cy="202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4BFFA4-00C6-4F8B-8750-268BCE12E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139" y="3864504"/>
            <a:ext cx="2738681" cy="20911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05CCF-EFBC-4251-8219-5BE7EFA99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819" y="1513221"/>
            <a:ext cx="6469348" cy="4702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9C9472-F071-4BF0-8608-CC83F711AB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3138" y="3864505"/>
            <a:ext cx="2738681" cy="208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6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B4593-B204-45D5-84DE-8FE02C4B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E236-5B17-40C8-83C4-9E17FDD7BAD1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A791A-A4DF-4579-BC83-D021139C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CDet Commissioning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DDC2A-9602-47DB-AC54-A16B8CA5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FFF90-F36F-44E6-A208-48EB7C211745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8ADE48-B986-4A83-A05E-263E8D317414}"/>
              </a:ext>
            </a:extLst>
          </p:cNvPr>
          <p:cNvSpPr/>
          <p:nvPr/>
        </p:nvSpPr>
        <p:spPr>
          <a:xfrm>
            <a:off x="180110" y="136525"/>
            <a:ext cx="11831780" cy="1082675"/>
          </a:xfrm>
          <a:prstGeom prst="roundRect">
            <a:avLst/>
          </a:prstGeom>
          <a:solidFill>
            <a:srgbClr val="00009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Crosstalk</a:t>
            </a:r>
          </a:p>
        </p:txBody>
      </p:sp>
      <p:pic>
        <p:nvPicPr>
          <p:cNvPr id="3074" name="Picture 2" descr="https://lh3.googleusercontent.com/FJcQn8P2vFgI89KJvf9PQJcUKSckXkHlJeso4NODsPsKsxoBQbtUzXN8SBfhfhqbmz-G6-YGpuy6u2eAA_5xESnllG7SsdATofNC6S__XCzGtfbwEqDnUuVQJE23_xzDsBDedh1WBFk">
            <a:extLst>
              <a:ext uri="{FF2B5EF4-FFF2-40B4-BE49-F238E27FC236}">
                <a16:creationId xmlns:a16="http://schemas.microsoft.com/office/drawing/2014/main" id="{C492C515-DF4F-47D6-A7D5-1FE55CC96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461817"/>
            <a:ext cx="5763490" cy="489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5.googleusercontent.com/86DmZlgtzU_VMLElhVKEGiKL1vELiZ2GoD-CB9IHhTiRTvAFc91ClB7dNq9-IjKo3NxILmxzcA-aocv1UPeT-C2dPA7vdPWYfaSRs5fwj2S1fnC19lS1oAQ9OHFRLpsStTem8hw4_R8">
            <a:extLst>
              <a:ext uri="{FF2B5EF4-FFF2-40B4-BE49-F238E27FC236}">
                <a16:creationId xmlns:a16="http://schemas.microsoft.com/office/drawing/2014/main" id="{C02B9A3A-3EE0-4C64-A35A-D2C61BE5A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932" y="3643744"/>
            <a:ext cx="2895107" cy="246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6.googleusercontent.com/lHHLYV6NUCZyIPZDyhZbA5-jD_xN-AUEMrRtp1bN6vk8O0jk4uPm689tDDyI0-yL5mkgxqcz0MkElMNzm9LO3SqlM9fhXRyQ3RTC-ZMPgZXmdd83_jw4GyODcjEJlDX5nGvVWFnRzN8">
            <a:extLst>
              <a:ext uri="{FF2B5EF4-FFF2-40B4-BE49-F238E27FC236}">
                <a16:creationId xmlns:a16="http://schemas.microsoft.com/office/drawing/2014/main" id="{8EA6EF38-E135-44FA-A7CF-E15E3F72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21" y="3643744"/>
            <a:ext cx="2851618" cy="246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FE7991-441F-4E72-9C4D-169283174A83}"/>
              </a:ext>
            </a:extLst>
          </p:cNvPr>
          <p:cNvSpPr/>
          <p:nvPr/>
        </p:nvSpPr>
        <p:spPr>
          <a:xfrm>
            <a:off x="388421" y="1744388"/>
            <a:ext cx="6096000" cy="21646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</a:p>
          <a:p>
            <a:pPr marL="742950" lvl="1" indent="-285750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parasitic, artificial correlation of events between channels in the PMT which generates incorrect data events that did not really occur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4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B4593-B204-45D5-84DE-8FE02C4B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E236-5B17-40C8-83C4-9E17FDD7BAD1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A791A-A4DF-4579-BC83-D021139C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CDet Commissioning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DDC2A-9602-47DB-AC54-A16B8CA5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FFF90-F36F-44E6-A208-48EB7C211745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8ADE48-B986-4A83-A05E-263E8D317414}"/>
              </a:ext>
            </a:extLst>
          </p:cNvPr>
          <p:cNvSpPr/>
          <p:nvPr/>
        </p:nvSpPr>
        <p:spPr>
          <a:xfrm>
            <a:off x="180110" y="136525"/>
            <a:ext cx="11831780" cy="1082675"/>
          </a:xfrm>
          <a:prstGeom prst="roundRect">
            <a:avLst/>
          </a:prstGeom>
          <a:solidFill>
            <a:srgbClr val="00009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Crosstalk - Reduction</a:t>
            </a:r>
          </a:p>
        </p:txBody>
      </p:sp>
      <p:pic>
        <p:nvPicPr>
          <p:cNvPr id="5124" name="Picture 4" descr="https://lh6.googleusercontent.com/4lBvcqmQGDj1ZM0096-E3Dn6BC4OsNFDtDQfGY5u-6-g449dXPOypExvF6ciXO9gbbyMe6piJPfD3r8f19IsHi0zrbMA4YNH_aBTFPXZYB6PcfGAdG3nOVB8XWwiruVDb7FtorgAd6w">
            <a:extLst>
              <a:ext uri="{FF2B5EF4-FFF2-40B4-BE49-F238E27FC236}">
                <a16:creationId xmlns:a16="http://schemas.microsoft.com/office/drawing/2014/main" id="{17D6ECA8-A060-495A-B98E-818307966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420" y="1433512"/>
            <a:ext cx="7372470" cy="503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lh6.googleusercontent.com/L00LaGLVlN0CbmqNQjWqP2vfiSNnrfJj6q8nt0Wnhq2n_7xpUiZ2G5q60oQTd4I9HayYPSX6b-iMa3qsr5M08xdaGMnqv-HHvuwVw8hbmoZxRaGiTJ0fAOdInP_-2--WDM1EYb7HONM">
            <a:extLst>
              <a:ext uri="{FF2B5EF4-FFF2-40B4-BE49-F238E27FC236}">
                <a16:creationId xmlns:a16="http://schemas.microsoft.com/office/drawing/2014/main" id="{16D808F7-7882-4965-85EF-AF75638B8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07" y="1433512"/>
            <a:ext cx="5115710" cy="492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E7D380-3E83-4555-8AEE-BB8DE3D8B99F}"/>
              </a:ext>
            </a:extLst>
          </p:cNvPr>
          <p:cNvSpPr/>
          <p:nvPr/>
        </p:nvSpPr>
        <p:spPr>
          <a:xfrm rot="16200000">
            <a:off x="4350519" y="2511435"/>
            <a:ext cx="1923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Number of Events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76A987-1CA5-422D-8FEA-5F43BA26D3D7}"/>
              </a:ext>
            </a:extLst>
          </p:cNvPr>
          <p:cNvSpPr/>
          <p:nvPr/>
        </p:nvSpPr>
        <p:spPr>
          <a:xfrm>
            <a:off x="9891008" y="5959308"/>
            <a:ext cx="13115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TDC Width</a:t>
            </a:r>
          </a:p>
        </p:txBody>
      </p:sp>
    </p:spTree>
    <p:extLst>
      <p:ext uri="{BB962C8B-B14F-4D97-AF65-F5344CB8AC3E}">
        <p14:creationId xmlns:p14="http://schemas.microsoft.com/office/powerpoint/2010/main" val="1637552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B4593-B204-45D5-84DE-8FE02C4B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E236-5B17-40C8-83C4-9E17FDD7BAD1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A791A-A4DF-4579-BC83-D021139C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CDet Commissioning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DDC2A-9602-47DB-AC54-A16B8CA5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FFF90-F36F-44E6-A208-48EB7C211745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8ADE48-B986-4A83-A05E-263E8D317414}"/>
              </a:ext>
            </a:extLst>
          </p:cNvPr>
          <p:cNvSpPr/>
          <p:nvPr/>
        </p:nvSpPr>
        <p:spPr>
          <a:xfrm>
            <a:off x="180110" y="136525"/>
            <a:ext cx="11831780" cy="1082675"/>
          </a:xfrm>
          <a:prstGeom prst="roundRect">
            <a:avLst/>
          </a:prstGeom>
          <a:solidFill>
            <a:srgbClr val="00009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20487-7677-4C48-9713-3B3FD9F808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1934" b="2208"/>
          <a:stretch/>
        </p:blipFill>
        <p:spPr>
          <a:xfrm>
            <a:off x="124816" y="1409132"/>
            <a:ext cx="6123584" cy="4379922"/>
          </a:xfrm>
          <a:prstGeom prst="rect">
            <a:avLst/>
          </a:prstGeom>
        </p:spPr>
      </p:pic>
      <p:pic>
        <p:nvPicPr>
          <p:cNvPr id="6146" name="Picture 2" descr="https://lh4.googleusercontent.com/ttpcsZ0mniHZTY7s5AKp4MnWJDn7fNlH_aDEkxf_NpxsN2vjtOpxQavXJxMFw1aKm6Xq4qjNzSCruyNarGrjucMQE8PbHUIVQLhqWte6dY__pvSuzrpI8L8tpaKKUKAzsZPC-zOei9k">
            <a:extLst>
              <a:ext uri="{FF2B5EF4-FFF2-40B4-BE49-F238E27FC236}">
                <a16:creationId xmlns:a16="http://schemas.microsoft.com/office/drawing/2014/main" id="{FB36B9FC-D9D0-4663-975B-E160EEF9F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527" y="1495247"/>
            <a:ext cx="5958473" cy="437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6.googleusercontent.com/U9qLHbVSqZujdQsOLWlOP1Kw_PpCSyFFl3FeneM9jf1WmSjA_Hl6Y_4Svj-JWT4_A1-jK1bFKP8KpMU8_BWmpn3dS01r2D5XtJvlb-rw2LDKgLKUCKzDe2AB01o5-d_icNpwjZSKlgU">
            <a:extLst>
              <a:ext uri="{FF2B5EF4-FFF2-40B4-BE49-F238E27FC236}">
                <a16:creationId xmlns:a16="http://schemas.microsoft.com/office/drawing/2014/main" id="{995A3C2A-C140-4862-B812-758C2D4CF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413" y="1452288"/>
            <a:ext cx="2652700" cy="4460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F2F821-EC34-42F1-89ED-8517AE4065BD}"/>
              </a:ext>
            </a:extLst>
          </p:cNvPr>
          <p:cNvSpPr txBox="1"/>
          <p:nvPr/>
        </p:nvSpPr>
        <p:spPr>
          <a:xfrm>
            <a:off x="10320831" y="5471909"/>
            <a:ext cx="1490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ADC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76D1D-DC9B-4E2F-A785-D28A530461CB}"/>
              </a:ext>
            </a:extLst>
          </p:cNvPr>
          <p:cNvSpPr txBox="1"/>
          <p:nvPr/>
        </p:nvSpPr>
        <p:spPr>
          <a:xfrm rot="16200000">
            <a:off x="5406841" y="2250465"/>
            <a:ext cx="1895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Number of Events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850302-BA56-4F3A-8337-81C27927CBD1}"/>
              </a:ext>
            </a:extLst>
          </p:cNvPr>
          <p:cNvSpPr txBox="1"/>
          <p:nvPr/>
        </p:nvSpPr>
        <p:spPr>
          <a:xfrm>
            <a:off x="8811079" y="1951350"/>
            <a:ext cx="234183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Black – vertical tracks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Blue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– crosstalk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Red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– TDC width cut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Green</a:t>
            </a:r>
            <a:r>
              <a:rPr lang="en-US" sz="20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– threshold cut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23692F-4FB2-4B2B-BA6A-5A17B3E31F7F}"/>
              </a:ext>
            </a:extLst>
          </p:cNvPr>
          <p:cNvSpPr txBox="1"/>
          <p:nvPr/>
        </p:nvSpPr>
        <p:spPr>
          <a:xfrm>
            <a:off x="4605831" y="5441214"/>
            <a:ext cx="1490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ADC rate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F66746-EA05-45D7-AD07-B6AABB57A80E}"/>
              </a:ext>
            </a:extLst>
          </p:cNvPr>
          <p:cNvSpPr txBox="1"/>
          <p:nvPr/>
        </p:nvSpPr>
        <p:spPr>
          <a:xfrm rot="16200000">
            <a:off x="-536760" y="2250709"/>
            <a:ext cx="1895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ADC ratio</a:t>
            </a:r>
          </a:p>
        </p:txBody>
      </p:sp>
    </p:spTree>
    <p:extLst>
      <p:ext uri="{BB962C8B-B14F-4D97-AF65-F5344CB8AC3E}">
        <p14:creationId xmlns:p14="http://schemas.microsoft.com/office/powerpoint/2010/main" val="2319886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B4593-B204-45D5-84DE-8FE02C4B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E236-5B17-40C8-83C4-9E17FDD7BAD1}" type="datetime1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A791A-A4DF-4579-BC83-D021139CB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CDet Commissioning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DDC2A-9602-47DB-AC54-A16B8CA5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FFF90-F36F-44E6-A208-48EB7C211745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8ADE48-B986-4A83-A05E-263E8D317414}"/>
              </a:ext>
            </a:extLst>
          </p:cNvPr>
          <p:cNvSpPr/>
          <p:nvPr/>
        </p:nvSpPr>
        <p:spPr>
          <a:xfrm>
            <a:off x="180110" y="136525"/>
            <a:ext cx="11831780" cy="1082675"/>
          </a:xfrm>
          <a:prstGeom prst="roundRect">
            <a:avLst/>
          </a:prstGeom>
          <a:solidFill>
            <a:srgbClr val="00009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1DF28B-3B1B-42B8-8E44-978F3D472CA4}"/>
                  </a:ext>
                </a:extLst>
              </p:cNvPr>
              <p:cNvSpPr txBox="1"/>
              <p:nvPr/>
            </p:nvSpPr>
            <p:spPr>
              <a:xfrm>
                <a:off x="2866029" y="1766246"/>
                <a:ext cx="6611362" cy="58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𝐸𝑓𝑓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𝑒𝑣𝑒𝑛𝑡𝑠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𝑎𝑏𝑜𝑣𝑒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𝑒𝑣𝑒𝑛𝑡𝑠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𝑎𝑏𝑜𝑣𝑒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𝑒𝑣𝑒𝑛𝑡𝑠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𝑎𝑏𝑜𝑣𝑒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𝑇𝐷𝐶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𝑤𝑖𝑑𝑡h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𝑐𝑢𝑡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1DF28B-3B1B-42B8-8E44-978F3D472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029" y="1766246"/>
                <a:ext cx="6611362" cy="5808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>
            <a:extLst>
              <a:ext uri="{FF2B5EF4-FFF2-40B4-BE49-F238E27FC236}">
                <a16:creationId xmlns:a16="http://schemas.microsoft.com/office/drawing/2014/main" id="{131151D5-BEEB-4006-B0F8-F13838A6B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725" y="2894157"/>
            <a:ext cx="3765970" cy="334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F295AD61-741A-413F-8FD0-302BD12EA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028" y="2894157"/>
            <a:ext cx="3848343" cy="335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558482CE-CE6C-4D2A-974A-9F1659EA1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55" y="2894157"/>
            <a:ext cx="3765970" cy="334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831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232</Words>
  <Application>Microsoft Office PowerPoint</Application>
  <PresentationFormat>Widescreen</PresentationFormat>
  <Paragraphs>85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Angsana New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Ralph Marinaro</dc:creator>
  <cp:lastModifiedBy>Ralph Marinaro</cp:lastModifiedBy>
  <cp:revision>24</cp:revision>
  <dcterms:created xsi:type="dcterms:W3CDTF">2019-03-31T15:46:27Z</dcterms:created>
  <dcterms:modified xsi:type="dcterms:W3CDTF">2019-04-05T03:28:12Z</dcterms:modified>
</cp:coreProperties>
</file>